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76" r:id="rId5"/>
    <p:sldId id="275" r:id="rId6"/>
    <p:sldId id="259" r:id="rId7"/>
    <p:sldId id="268" r:id="rId8"/>
    <p:sldId id="270" r:id="rId9"/>
    <p:sldId id="274" r:id="rId10"/>
    <p:sldId id="277" r:id="rId11"/>
    <p:sldId id="271" r:id="rId12"/>
    <p:sldId id="272" r:id="rId13"/>
    <p:sldId id="273" r:id="rId14"/>
    <p:sldId id="265" r:id="rId15"/>
    <p:sldId id="269" r:id="rId16"/>
    <p:sldId id="262" r:id="rId17"/>
  </p:sldIdLst>
  <p:sldSz cx="12192000" cy="6858000"/>
  <p:notesSz cx="6858000" cy="9144000"/>
  <p:embeddedFontLst>
    <p:embeddedFont>
      <p:font typeface="나눔바른펜" panose="020B0503000000000000" pitchFamily="50" charset="-127"/>
      <p:regular r:id="rId18"/>
      <p:bold r:id="rId19"/>
    </p:embeddedFont>
    <p:embeddedFont>
      <p:font typeface="나눔스퀘어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Dynalight" panose="03020502030507070A03" pitchFamily="66" charset="0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C6C0C5"/>
    <a:srgbClr val="E6466D"/>
    <a:srgbClr val="FFB54E"/>
    <a:srgbClr val="624CC8"/>
    <a:srgbClr val="BF33B0"/>
    <a:srgbClr val="CFCFCF"/>
    <a:srgbClr val="3497F5"/>
    <a:srgbClr val="FF924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4" autoAdjust="0"/>
    <p:restoredTop sz="94353" autoAdjust="0"/>
  </p:normalViewPr>
  <p:slideViewPr>
    <p:cSldViewPr snapToGrid="0">
      <p:cViewPr varScale="1">
        <p:scale>
          <a:sx n="102" d="100"/>
          <a:sy n="102" d="100"/>
        </p:scale>
        <p:origin x="9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40A78-AE15-4F7F-9F70-ED7E70C7B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E2EA7D-CE08-4973-BAB1-F7ECA280F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F8104-3E46-4A93-BB61-FDB606C2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A4BA2-117C-4ACE-BCE1-0444840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7A527-A2D0-43F2-B0EE-1E6B6AAB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00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CBBEC-CFBA-4CF4-8972-DB788E33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4EC30-D0C5-42A9-8B17-5D4441CFD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44189-4981-441D-A220-F7DD3619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CC29-9D31-4DF2-9251-0C97F520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4E83F-76AC-4EBD-8C5E-BFEB2BEA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0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F2D5DA-E468-40FA-BEE0-2C5673D7E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734093-E816-445B-80F1-292D3DD5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06377-57AE-417E-A13F-13AD792C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991B-19FB-47C9-98E7-155B0EED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82061-BA48-40FE-B3D6-6423857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7CA31-4FD7-4269-AA29-59A37323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F98C7-A09C-4E57-A3A9-69A473A2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452C0-3A30-44C1-AE05-CE7A4798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DD472-0E8C-4DBD-B981-D051C085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55A6B-331B-429E-87B9-77F69928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5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A56FC-4F91-49DC-9CDF-CB4B8C70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1E6E0-529B-4289-9942-B65ADBF0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5399A-6099-43DA-BA15-0B63D963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9B982-B289-4BC8-AB6B-AD1205F3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B8211-A0E1-4F7B-8391-EB3535F6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0B9E4-070A-47BC-ABC2-1B139B0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A730-1521-4A6E-BF07-40BEC4048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74B8A2-562E-4074-AC8E-BC1DD2A6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79DC0-AB2A-4A15-9209-6DD561BB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3B69E-BB11-4C9F-9EEA-94EC047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4E08A-0C9C-49E5-AA0E-9D54A326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2AD70-D8E5-4FF2-B1DB-7D5A29A9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D2AEB-8C3F-4B54-8496-303EF985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BC18C-CFE5-401C-A506-E3F351AC3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EA3D5-EF30-47C2-9A73-9EAED4D99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8D747B-9795-4C7E-9FEE-D6098DFF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1D396-AC12-4FE9-9EFE-2FB88E81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6034-5B79-4884-BEC5-D39B6DBF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442BAA-46F3-456C-8155-8131BB78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4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66B7-E8B4-4F2E-B61C-4A882777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9DC78B-8036-42D5-81A0-8C867668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2EEBAD-FC7E-4074-B924-4E2A5097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17F27B-2E01-46F5-9995-39B7BF05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734AE5-C567-4875-AB46-E632FEA6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98687-F5F4-4785-8C71-B6B576AC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9E4FC-DF83-469C-A9F0-5BE7510B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6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645BD-192A-4232-9568-C06B6A30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0DC1F-D856-4E8F-ABEA-9F1E200D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D4DB6-E80A-442A-8589-1FEB6AEC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45E675-6FA6-401D-ABF8-800266F6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DA51D-854A-4A9F-8583-04602E0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6E541-257D-4628-B695-D1067EC2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4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BBDE8-1E77-4314-B86D-523C1BFF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6925B-B926-4B52-8A90-4E46A928E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25270-3AFC-431E-9FDA-3FED5710F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87CF22-D3ED-4EE9-8F5A-A9D18884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8E0AE-86BB-42DF-8435-585B7D5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E4F3D-D40F-4834-8C7D-658D2DB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9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6CA75-820C-4E20-BE70-7C8971AD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06E75-381E-4339-9A4E-E861EC33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9F96-36B5-43BA-8F82-D2642E48C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60079-6704-4C83-905B-A57F7FB44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E4D4-2F55-41F5-921C-01AA355A3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5490733" y="1703460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1482987" y="3341183"/>
            <a:ext cx="9555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Dynalight" panose="03020502030507070A03" pitchFamily="66" charset="0"/>
              </a:rPr>
              <a:t>Instagram Hashtag Generator</a:t>
            </a:r>
            <a:endParaRPr lang="ko-KR" altLang="en-US" sz="60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/>
          <p:nvPr/>
        </p:nvCxnSpPr>
        <p:spPr>
          <a:xfrm>
            <a:off x="3466540" y="4356846"/>
            <a:ext cx="558800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3466540" y="4530076"/>
            <a:ext cx="5588000" cy="464457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김연재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김채형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박다현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윤성현 주우진</a:t>
            </a:r>
          </a:p>
        </p:txBody>
      </p:sp>
    </p:spTree>
    <p:extLst>
      <p:ext uri="{BB962C8B-B14F-4D97-AF65-F5344CB8AC3E}">
        <p14:creationId xmlns:p14="http://schemas.microsoft.com/office/powerpoint/2010/main" val="363147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3003647" y="93811"/>
            <a:ext cx="6881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3. 1.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 </a:t>
            </a:r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k-NN Classifier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를 통한 유사 이미지 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03CB4-2690-41C6-9B94-7F30D84E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6" y="1470047"/>
            <a:ext cx="7277100" cy="10477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3D6123-1188-4097-B5C4-B0503272238F}"/>
              </a:ext>
            </a:extLst>
          </p:cNvPr>
          <p:cNvSpPr txBox="1"/>
          <p:nvPr/>
        </p:nvSpPr>
        <p:spPr>
          <a:xfrm>
            <a:off x="539995" y="87093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코사인 유사도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F6BCE4-809D-4D77-BAB0-61AD19F7AC80}"/>
              </a:ext>
            </a:extLst>
          </p:cNvPr>
          <p:cNvSpPr txBox="1"/>
          <p:nvPr/>
        </p:nvSpPr>
        <p:spPr>
          <a:xfrm>
            <a:off x="539995" y="2509233"/>
            <a:ext cx="972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벡터와 벡터 간의 유사도를 비교할 때 두 벡터 간의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사잇각을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구해서 얼마나 유사한지 수치로 나타낸 것</a:t>
            </a:r>
            <a:endParaRPr lang="ko-KR" altLang="en-US" sz="2000" dirty="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E758973-45C7-41A7-9960-C968DD35295C}"/>
              </a:ext>
            </a:extLst>
          </p:cNvPr>
          <p:cNvSpPr/>
          <p:nvPr/>
        </p:nvSpPr>
        <p:spPr>
          <a:xfrm rot="5400000">
            <a:off x="309895" y="261150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64CC1B-7DAF-4C45-ABF0-888E286B422E}"/>
              </a:ext>
            </a:extLst>
          </p:cNvPr>
          <p:cNvSpPr txBox="1"/>
          <p:nvPr/>
        </p:nvSpPr>
        <p:spPr>
          <a:xfrm>
            <a:off x="539995" y="2978444"/>
            <a:ext cx="7222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프로젝트에서 사용하는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k-NN Classifier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의 유사도를 구하는 방식으로 사용</a:t>
            </a:r>
            <a:endParaRPr lang="ko-KR" altLang="en-US" sz="20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1D650F4-8F25-4EF5-AEF5-7BA301FED2AB}"/>
              </a:ext>
            </a:extLst>
          </p:cNvPr>
          <p:cNvSpPr/>
          <p:nvPr/>
        </p:nvSpPr>
        <p:spPr>
          <a:xfrm rot="5400000">
            <a:off x="308057" y="30723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3AF2BB-B05B-424C-9F0A-7A1DBCB9DEA6}"/>
              </a:ext>
            </a:extLst>
          </p:cNvPr>
          <p:cNvSpPr txBox="1"/>
          <p:nvPr/>
        </p:nvSpPr>
        <p:spPr>
          <a:xfrm>
            <a:off x="539995" y="4107972"/>
            <a:ext cx="125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Numba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AE61A8-75FB-4478-8B97-06D8B76F7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871" y="3565954"/>
            <a:ext cx="3521657" cy="94127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65058F-91E5-46A0-8F68-642CF4DD3DD1}"/>
              </a:ext>
            </a:extLst>
          </p:cNvPr>
          <p:cNvSpPr txBox="1"/>
          <p:nvPr/>
        </p:nvSpPr>
        <p:spPr>
          <a:xfrm>
            <a:off x="539995" y="4757133"/>
            <a:ext cx="717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NumPy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함수 및 루프를 사용하는 파이썬 코드에 작동하는 즉석 컴파일러 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CDB36E1-7EF0-4BB4-B18D-C2E7CB6195F5}"/>
              </a:ext>
            </a:extLst>
          </p:cNvPr>
          <p:cNvSpPr/>
          <p:nvPr/>
        </p:nvSpPr>
        <p:spPr>
          <a:xfrm rot="5400000">
            <a:off x="309895" y="485940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9E1478-AC14-4F54-B8F5-E529DDD76B96}"/>
              </a:ext>
            </a:extLst>
          </p:cNvPr>
          <p:cNvSpPr txBox="1"/>
          <p:nvPr/>
        </p:nvSpPr>
        <p:spPr>
          <a:xfrm>
            <a:off x="552695" y="5696244"/>
            <a:ext cx="997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프로젝트에서 코사인 유사도를 구할 때 입력 차원이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3,4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차원이어서 행렬연산이 상당히 비싼 연산이 되는데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사용하면 연산속도가 현저하게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빨라짐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CD7B4365-0B0F-4C3A-B2CB-C62861D27E84}"/>
              </a:ext>
            </a:extLst>
          </p:cNvPr>
          <p:cNvSpPr/>
          <p:nvPr/>
        </p:nvSpPr>
        <p:spPr>
          <a:xfrm rot="5400000">
            <a:off x="320757" y="57901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01F4C3-1A44-430A-9469-7D0655BB16C5}"/>
              </a:ext>
            </a:extLst>
          </p:cNvPr>
          <p:cNvSpPr txBox="1"/>
          <p:nvPr/>
        </p:nvSpPr>
        <p:spPr>
          <a:xfrm>
            <a:off x="552695" y="5214333"/>
            <a:ext cx="1114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데코레이트된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함수를 호출하면 해당 함수가 즉석으로 기계어 코드로 컴파일 되어 원래의 기계어 코드 속도로 실행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6F36E93-CB92-4310-ACE1-161FFDB2A34C}"/>
              </a:ext>
            </a:extLst>
          </p:cNvPr>
          <p:cNvSpPr/>
          <p:nvPr/>
        </p:nvSpPr>
        <p:spPr>
          <a:xfrm rot="5400000">
            <a:off x="322595" y="531660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83395" y="1544033"/>
            <a:ext cx="5445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데이터 포인트에 대해 예측할 때 훈련 데이터셋에서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최근접 이웃을 찾는 알고리즘을 이용하여 레이블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지정하는 분류기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4653295" y="164630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3003647" y="93811"/>
            <a:ext cx="6881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3. 1.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 </a:t>
            </a:r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k-NN Classifier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를 통한 유사 이미지 선정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4881557" y="2734292"/>
            <a:ext cx="6587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프로젝트에서 전처리한 이미지 데이터와 유사도가 높은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개의 유사한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선정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4651457" y="2826500"/>
            <a:ext cx="272007" cy="162424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77A143-C0E6-4D14-8726-B04DCCA9E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10792" r="8701" b="3929"/>
          <a:stretch/>
        </p:blipFill>
        <p:spPr>
          <a:xfrm>
            <a:off x="327196" y="923360"/>
            <a:ext cx="4070818" cy="30935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1F412-0E16-4FBE-B887-010D82EE15BF}"/>
              </a:ext>
            </a:extLst>
          </p:cNvPr>
          <p:cNvSpPr txBox="1"/>
          <p:nvPr/>
        </p:nvSpPr>
        <p:spPr>
          <a:xfrm>
            <a:off x="4616695" y="985233"/>
            <a:ext cx="470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k-Nearest Neighbors Classifier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80309-5F66-4066-8C32-D431C7D02A5F}"/>
              </a:ext>
            </a:extLst>
          </p:cNvPr>
          <p:cNvSpPr txBox="1"/>
          <p:nvPr/>
        </p:nvSpPr>
        <p:spPr>
          <a:xfrm>
            <a:off x="463795" y="5049233"/>
            <a:ext cx="8740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VGG19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활용하여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fully connected layer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출력값을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디스크립터로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383E99-F235-43C2-9341-EF93B01F1823}"/>
              </a:ext>
            </a:extLst>
          </p:cNvPr>
          <p:cNvSpPr txBox="1"/>
          <p:nvPr/>
        </p:nvSpPr>
        <p:spPr>
          <a:xfrm>
            <a:off x="481183" y="5555072"/>
            <a:ext cx="6864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디스크립터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이용하여 코사인 유사도 기준 가장 가까운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이미지 선정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686639-A786-4EAE-B35E-56D271DE5385}"/>
              </a:ext>
            </a:extLst>
          </p:cNvPr>
          <p:cNvSpPr txBox="1"/>
          <p:nvPr/>
        </p:nvSpPr>
        <p:spPr>
          <a:xfrm>
            <a:off x="501895" y="443963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이미지 선정 과정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3B318C-4A2C-42C3-88BB-D5839D8C9CC0}"/>
              </a:ext>
            </a:extLst>
          </p:cNvPr>
          <p:cNvSpPr txBox="1"/>
          <p:nvPr/>
        </p:nvSpPr>
        <p:spPr>
          <a:xfrm>
            <a:off x="463795" y="6060911"/>
            <a:ext cx="533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선정한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이미지들이 공통으로 갖고 있는 태그 선별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4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39995" y="858233"/>
            <a:ext cx="1674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Word2Vec</a:t>
            </a:r>
            <a:endParaRPr lang="ko-KR" altLang="en-US" sz="240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3772671" y="92938"/>
            <a:ext cx="5077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3. 2.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 </a:t>
            </a:r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Word2Vec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을 통한 토큰 전환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38157" y="1382605"/>
            <a:ext cx="7005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문장에서 중심 단어를 정하고 중심 단어 주변에 등장하는 주변 단어를 이용해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단어를 벡터의 형태로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Embedding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하는 기계학습모델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308057" y="14848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E8AF2E-E0F2-402E-89CA-A42592E2B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6" t="21401" r="65432" b="75262"/>
          <a:stretch/>
        </p:blipFill>
        <p:spPr>
          <a:xfrm>
            <a:off x="733848" y="5303591"/>
            <a:ext cx="5664030" cy="816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D3494-72A1-4165-B13A-03FD3188FF77}"/>
              </a:ext>
            </a:extLst>
          </p:cNvPr>
          <p:cNvSpPr txBox="1"/>
          <p:nvPr/>
        </p:nvSpPr>
        <p:spPr>
          <a:xfrm>
            <a:off x="550857" y="2195405"/>
            <a:ext cx="1041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단어와 단어 간 유사도 파악할 수 있다는 점 착안하여 토큰과 토큰 간 유사도 측정에 이용</a:t>
            </a:r>
            <a:endParaRPr lang="ko-KR" altLang="en-US" sz="20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6CD60781-EFAB-4825-8C49-616FC50C7FBF}"/>
              </a:ext>
            </a:extLst>
          </p:cNvPr>
          <p:cNvSpPr/>
          <p:nvPr/>
        </p:nvSpPr>
        <p:spPr>
          <a:xfrm rot="5400000">
            <a:off x="320757" y="22976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102082-CEA9-49F5-AEC3-359358E12363}"/>
              </a:ext>
            </a:extLst>
          </p:cNvPr>
          <p:cNvSpPr txBox="1"/>
          <p:nvPr/>
        </p:nvSpPr>
        <p:spPr>
          <a:xfrm>
            <a:off x="539995" y="294103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토큰 전환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7DEF28-56B6-4FA9-BD2B-98B176390A50}"/>
              </a:ext>
            </a:extLst>
          </p:cNvPr>
          <p:cNvSpPr txBox="1"/>
          <p:nvPr/>
        </p:nvSpPr>
        <p:spPr>
          <a:xfrm>
            <a:off x="538157" y="3478105"/>
            <a:ext cx="811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 유사도가 일정 이상인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연관 토큰으로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추가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2B4B69D-EB57-420D-9B10-A8BC7F2D9295}"/>
              </a:ext>
            </a:extLst>
          </p:cNvPr>
          <p:cNvSpPr/>
          <p:nvPr/>
        </p:nvSpPr>
        <p:spPr>
          <a:xfrm rot="5400000">
            <a:off x="308057" y="35803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575422-FEA3-474E-8580-4F59550D8C4F}"/>
              </a:ext>
            </a:extLst>
          </p:cNvPr>
          <p:cNvSpPr txBox="1"/>
          <p:nvPr/>
        </p:nvSpPr>
        <p:spPr>
          <a:xfrm>
            <a:off x="733848" y="3920133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고양이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AA5A60-A0E6-47FF-8638-C76B2672FDD4}"/>
              </a:ext>
            </a:extLst>
          </p:cNvPr>
          <p:cNvSpPr txBox="1"/>
          <p:nvPr/>
        </p:nvSpPr>
        <p:spPr>
          <a:xfrm>
            <a:off x="538157" y="4595705"/>
            <a:ext cx="8050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인접한 토큰으로의 전환이 무한히 이뤄지지 않도록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보다 작은 양의 계수 </a:t>
            </a:r>
            <a:r>
              <a:rPr lang="el-G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α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곱하여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다음 토큰 전환 확률을 감소시킴</a:t>
            </a:r>
            <a:endParaRPr lang="ko-KR" altLang="en-US" sz="20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BF9FE113-49F9-4D6E-BD60-054B32F273B8}"/>
              </a:ext>
            </a:extLst>
          </p:cNvPr>
          <p:cNvSpPr/>
          <p:nvPr/>
        </p:nvSpPr>
        <p:spPr>
          <a:xfrm rot="5400000">
            <a:off x="308057" y="46979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6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3256165" y="119994"/>
            <a:ext cx="59137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3. 3.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 조건부확률을 통한 토큰</a:t>
            </a:r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/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태그 확장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5E20D-B2C4-4F30-8283-A7D800C4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3" t="37531" r="65395" b="56812"/>
          <a:stretch/>
        </p:blipFill>
        <p:spPr>
          <a:xfrm>
            <a:off x="327196" y="2313709"/>
            <a:ext cx="5005475" cy="12287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205112-1448-415C-9722-CB94812EE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3" t="60556" r="62963" b="36666"/>
          <a:stretch/>
        </p:blipFill>
        <p:spPr>
          <a:xfrm>
            <a:off x="172665" y="4383195"/>
            <a:ext cx="6167000" cy="557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9137F8-FEB4-4414-BF7B-84CA0F216273}"/>
              </a:ext>
            </a:extLst>
          </p:cNvPr>
          <p:cNvSpPr txBox="1"/>
          <p:nvPr/>
        </p:nvSpPr>
        <p:spPr>
          <a:xfrm>
            <a:off x="539995" y="87093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토큰 확장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0BB6B0-F09E-4B38-80FF-E88B792BE1B1}"/>
              </a:ext>
            </a:extLst>
          </p:cNvPr>
          <p:cNvSpPr txBox="1"/>
          <p:nvPr/>
        </p:nvSpPr>
        <p:spPr>
          <a:xfrm>
            <a:off x="733848" y="1913533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개스타그램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4C331B-9459-4D14-B9AC-F2FAE34C143B}"/>
              </a:ext>
            </a:extLst>
          </p:cNvPr>
          <p:cNvSpPr txBox="1"/>
          <p:nvPr/>
        </p:nvSpPr>
        <p:spPr>
          <a:xfrm>
            <a:off x="538157" y="1471505"/>
            <a:ext cx="9318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기준 토큰인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t_curr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들어왔을 때 다음 토큰으로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t_next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올 확률이 특정 값 이상이면 토큰 확장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B7A47704-EE41-4507-BFC2-170E0C084F4E}"/>
              </a:ext>
            </a:extLst>
          </p:cNvPr>
          <p:cNvSpPr/>
          <p:nvPr/>
        </p:nvSpPr>
        <p:spPr>
          <a:xfrm rot="5400000">
            <a:off x="308057" y="15737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AF19F7-E951-4752-A8F8-8D264CD202BB}"/>
              </a:ext>
            </a:extLst>
          </p:cNvPr>
          <p:cNvSpPr txBox="1"/>
          <p:nvPr/>
        </p:nvSpPr>
        <p:spPr>
          <a:xfrm>
            <a:off x="538157" y="3770205"/>
            <a:ext cx="913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토큰이 무한히 확장하지 않도록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보다 작은 양의 계수 </a:t>
            </a:r>
            <a:r>
              <a:rPr lang="el-G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α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곱하여 토큰이 확장될 확률을 감소시킴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2982A89-2CE8-451D-9122-C26C292715A5}"/>
              </a:ext>
            </a:extLst>
          </p:cNvPr>
          <p:cNvSpPr/>
          <p:nvPr/>
        </p:nvSpPr>
        <p:spPr>
          <a:xfrm rot="5400000">
            <a:off x="308057" y="38724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5F06A-164A-487C-BEA8-722A7CF570D8}"/>
              </a:ext>
            </a:extLst>
          </p:cNvPr>
          <p:cNvSpPr txBox="1"/>
          <p:nvPr/>
        </p:nvSpPr>
        <p:spPr>
          <a:xfrm>
            <a:off x="5427657" y="3058801"/>
            <a:ext cx="2446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인접한 두 토큰이 출현할 확률 계산</a:t>
            </a:r>
            <a:endParaRPr lang="ko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6D8AA2-0AB3-4AF0-A442-E3AB084247CA}"/>
              </a:ext>
            </a:extLst>
          </p:cNvPr>
          <p:cNvSpPr txBox="1"/>
          <p:nvPr/>
        </p:nvSpPr>
        <p:spPr>
          <a:xfrm>
            <a:off x="6197600" y="4632677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토큰이 확장될 확률 계산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286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525095" y="112716"/>
            <a:ext cx="24923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프로젝트 실연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B6A93-3CAE-493B-A997-7ECCCFC93AA2}"/>
              </a:ext>
            </a:extLst>
          </p:cNvPr>
          <p:cNvSpPr txBox="1"/>
          <p:nvPr/>
        </p:nvSpPr>
        <p:spPr>
          <a:xfrm>
            <a:off x="539995" y="85823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구조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695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010B30-876D-4FE9-85FD-0055579229EB}"/>
              </a:ext>
            </a:extLst>
          </p:cNvPr>
          <p:cNvSpPr txBox="1"/>
          <p:nvPr/>
        </p:nvSpPr>
        <p:spPr>
          <a:xfrm>
            <a:off x="5358314" y="93811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결론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EB899-C124-4202-A15A-C8CBA01D1E72}"/>
              </a:ext>
            </a:extLst>
          </p:cNvPr>
          <p:cNvSpPr txBox="1"/>
          <p:nvPr/>
        </p:nvSpPr>
        <p:spPr>
          <a:xfrm>
            <a:off x="539995" y="858233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더 나아가야 할 점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610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613294" y="2302991"/>
            <a:ext cx="32944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chemeClr val="bg1"/>
                </a:solidFill>
                <a:latin typeface="Dynalight" panose="03020502030507070A03" pitchFamily="66" charset="0"/>
              </a:rPr>
              <a:t>Thank you</a:t>
            </a:r>
            <a:endParaRPr lang="ko-KR" altLang="en-US" sz="70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4625309" y="3608937"/>
            <a:ext cx="3270462" cy="464457"/>
          </a:xfrm>
          <a:prstGeom prst="roundRect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73388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5108339" y="527499"/>
            <a:ext cx="167385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Dynalight" panose="03020502030507070A03" pitchFamily="66" charset="0"/>
              </a:rPr>
              <a:t>Index</a:t>
            </a:r>
            <a:endParaRPr lang="ko-KR" altLang="en-US" sz="6500" b="1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7265" y="1620105"/>
            <a:ext cx="11393714" cy="5409345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54161" y="2138916"/>
            <a:ext cx="24048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40" name="자유형 39"/>
          <p:cNvSpPr/>
          <p:nvPr/>
        </p:nvSpPr>
        <p:spPr>
          <a:xfrm>
            <a:off x="1075077" y="2239231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554161" y="2913401"/>
            <a:ext cx="23968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과정</a:t>
            </a:r>
            <a:endParaRPr lang="ko-KR" altLang="en-US" sz="3500" dirty="0"/>
          </a:p>
        </p:txBody>
      </p:sp>
      <p:sp>
        <p:nvSpPr>
          <p:cNvPr id="65" name="자유형 64"/>
          <p:cNvSpPr/>
          <p:nvPr/>
        </p:nvSpPr>
        <p:spPr>
          <a:xfrm>
            <a:off x="1075077" y="3013716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554161" y="4871383"/>
            <a:ext cx="23952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실연</a:t>
            </a:r>
          </a:p>
        </p:txBody>
      </p:sp>
      <p:sp>
        <p:nvSpPr>
          <p:cNvPr id="67" name="자유형 66"/>
          <p:cNvSpPr/>
          <p:nvPr/>
        </p:nvSpPr>
        <p:spPr>
          <a:xfrm>
            <a:off x="1075077" y="4971698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554161" y="5669075"/>
            <a:ext cx="8803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endParaRPr lang="ko-KR" altLang="en-US" sz="3500" dirty="0"/>
          </a:p>
        </p:txBody>
      </p:sp>
      <p:sp>
        <p:nvSpPr>
          <p:cNvPr id="69" name="자유형 68"/>
          <p:cNvSpPr/>
          <p:nvPr/>
        </p:nvSpPr>
        <p:spPr>
          <a:xfrm>
            <a:off x="1075077" y="5769390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492168" y="3506490"/>
            <a:ext cx="28119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500" dirty="0" err="1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99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644977" y="127298"/>
            <a:ext cx="2180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8EDA8E-A99A-4181-8C3A-BE8EF5DB8C2C}"/>
              </a:ext>
            </a:extLst>
          </p:cNvPr>
          <p:cNvSpPr txBox="1"/>
          <p:nvPr/>
        </p:nvSpPr>
        <p:spPr>
          <a:xfrm>
            <a:off x="539995" y="87093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목표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9C22CA-D3F3-4D9E-8340-65C30BC2E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73" y="1584017"/>
            <a:ext cx="3927523" cy="2618349"/>
          </a:xfrm>
          <a:prstGeom prst="rect">
            <a:avLst/>
          </a:prstGeom>
        </p:spPr>
      </p:pic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065EB8AB-5E4A-4DA0-A958-94067092177C}"/>
              </a:ext>
            </a:extLst>
          </p:cNvPr>
          <p:cNvSpPr/>
          <p:nvPr/>
        </p:nvSpPr>
        <p:spPr>
          <a:xfrm rot="5400000">
            <a:off x="5145746" y="2562657"/>
            <a:ext cx="606494" cy="572372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CEF711-9940-4563-9D6A-BE40F2493CA7}"/>
              </a:ext>
            </a:extLst>
          </p:cNvPr>
          <p:cNvSpPr txBox="1"/>
          <p:nvPr/>
        </p:nvSpPr>
        <p:spPr>
          <a:xfrm>
            <a:off x="6825382" y="1584017"/>
            <a:ext cx="21274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제주도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제주여행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여행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여행스타그램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바다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제주바다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823F5-1690-48CD-9B28-373723B492F3}"/>
              </a:ext>
            </a:extLst>
          </p:cNvPr>
          <p:cNvSpPr txBox="1"/>
          <p:nvPr/>
        </p:nvSpPr>
        <p:spPr>
          <a:xfrm>
            <a:off x="538157" y="4659205"/>
            <a:ext cx="7067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인스타그램 데이터를 학습하여 사진을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입력값으로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주면 해시태그 자동 생성</a:t>
            </a:r>
            <a:endParaRPr lang="ko-KR" altLang="en-US" sz="2000" dirty="0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362F272-DBF7-49C9-9C41-1260F2DCBE2F}"/>
              </a:ext>
            </a:extLst>
          </p:cNvPr>
          <p:cNvSpPr/>
          <p:nvPr/>
        </p:nvSpPr>
        <p:spPr>
          <a:xfrm rot="5400000">
            <a:off x="308057" y="47614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5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644977" y="127298"/>
            <a:ext cx="2180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8EDA8E-A99A-4181-8C3A-BE8EF5DB8C2C}"/>
              </a:ext>
            </a:extLst>
          </p:cNvPr>
          <p:cNvSpPr txBox="1"/>
          <p:nvPr/>
        </p:nvSpPr>
        <p:spPr>
          <a:xfrm>
            <a:off x="539995" y="870933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초기 프로젝트 방향성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823F5-1690-48CD-9B28-373723B492F3}"/>
              </a:ext>
            </a:extLst>
          </p:cNvPr>
          <p:cNvSpPr txBox="1"/>
          <p:nvPr/>
        </p:nvSpPr>
        <p:spPr>
          <a:xfrm>
            <a:off x="538157" y="1342567"/>
            <a:ext cx="7480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사진이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입력값으로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주어지면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ImageNet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학습한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YOLO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통해 레이블 추출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362F272-DBF7-49C9-9C41-1260F2DCBE2F}"/>
              </a:ext>
            </a:extLst>
          </p:cNvPr>
          <p:cNvSpPr/>
          <p:nvPr/>
        </p:nvSpPr>
        <p:spPr>
          <a:xfrm rot="5400000">
            <a:off x="308057" y="1444841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FF839-1894-443B-9564-5F71DD6AFBC0}"/>
              </a:ext>
            </a:extLst>
          </p:cNvPr>
          <p:cNvSpPr txBox="1"/>
          <p:nvPr/>
        </p:nvSpPr>
        <p:spPr>
          <a:xfrm>
            <a:off x="535575" y="2176894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Xception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통해 해시태그 생성</a:t>
            </a: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DE77AA82-80EA-41F0-AC82-1C2BB00EF5D4}"/>
              </a:ext>
            </a:extLst>
          </p:cNvPr>
          <p:cNvSpPr/>
          <p:nvPr/>
        </p:nvSpPr>
        <p:spPr>
          <a:xfrm rot="5400000">
            <a:off x="305475" y="227916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2A224-F2BA-4C30-939A-D966D091A81E}"/>
              </a:ext>
            </a:extLst>
          </p:cNvPr>
          <p:cNvSpPr txBox="1"/>
          <p:nvPr/>
        </p:nvSpPr>
        <p:spPr>
          <a:xfrm>
            <a:off x="904950" y="1740355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이미지에서 사물 감지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C43D4899-8EFA-45CB-A06F-8C98F4158A02}"/>
              </a:ext>
            </a:extLst>
          </p:cNvPr>
          <p:cNvSpPr/>
          <p:nvPr/>
        </p:nvSpPr>
        <p:spPr>
          <a:xfrm rot="5400000">
            <a:off x="674850" y="184262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B958F-13AE-4DD6-B5D1-B8A92936B5E6}"/>
              </a:ext>
            </a:extLst>
          </p:cNvPr>
          <p:cNvSpPr txBox="1"/>
          <p:nvPr/>
        </p:nvSpPr>
        <p:spPr>
          <a:xfrm>
            <a:off x="920451" y="2577268"/>
            <a:ext cx="3163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사물 이미지로 텍스트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제네레이팅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C20844C1-E277-441B-B179-C12F31FA722D}"/>
              </a:ext>
            </a:extLst>
          </p:cNvPr>
          <p:cNvSpPr/>
          <p:nvPr/>
        </p:nvSpPr>
        <p:spPr>
          <a:xfrm rot="5400000">
            <a:off x="690351" y="267954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F181A-0DF8-4798-9AEE-EE0DFE645E35}"/>
              </a:ext>
            </a:extLst>
          </p:cNvPr>
          <p:cNvSpPr txBox="1"/>
          <p:nvPr/>
        </p:nvSpPr>
        <p:spPr>
          <a:xfrm>
            <a:off x="537414" y="3146602"/>
            <a:ext cx="100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YOLO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69E027-EACD-4071-9A5E-4004E7369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2" y="3808487"/>
            <a:ext cx="3999271" cy="22395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36ADF-DD9A-4743-B860-A4B290DDDA72}"/>
              </a:ext>
            </a:extLst>
          </p:cNvPr>
          <p:cNvSpPr txBox="1"/>
          <p:nvPr/>
        </p:nvSpPr>
        <p:spPr>
          <a:xfrm>
            <a:off x="6594668" y="2557666"/>
            <a:ext cx="161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Xception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9A5C74-CA4D-4986-9AED-FC55919B0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3"/>
          <a:stretch/>
        </p:blipFill>
        <p:spPr>
          <a:xfrm>
            <a:off x="6449994" y="3019331"/>
            <a:ext cx="4558593" cy="30287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D32D91F-83F7-4062-8977-2E803375B876}"/>
              </a:ext>
            </a:extLst>
          </p:cNvPr>
          <p:cNvSpPr txBox="1"/>
          <p:nvPr/>
        </p:nvSpPr>
        <p:spPr>
          <a:xfrm>
            <a:off x="582070" y="6237447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딥러닝을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통한 객체탐지 모델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0EA13B8B-8356-4E74-955F-1455D81E5FAF}"/>
              </a:ext>
            </a:extLst>
          </p:cNvPr>
          <p:cNvSpPr/>
          <p:nvPr/>
        </p:nvSpPr>
        <p:spPr>
          <a:xfrm rot="5400000">
            <a:off x="351970" y="6339721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28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644977" y="127298"/>
            <a:ext cx="2180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프로젝트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CDFA1-22D1-4891-A748-0F2D1F3AD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9" y="1019022"/>
            <a:ext cx="5834411" cy="5407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E92E0E-C3E8-4235-8B2E-DBDB74E33719}"/>
              </a:ext>
            </a:extLst>
          </p:cNvPr>
          <p:cNvSpPr/>
          <p:nvPr/>
        </p:nvSpPr>
        <p:spPr>
          <a:xfrm>
            <a:off x="6801283" y="1019022"/>
            <a:ext cx="4898806" cy="1243731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컴퓨터 비전을 통한 사물 감지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감지한 사물에 대해 딥러닝 모델을 통한 해시태그 생성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0C66D6-7873-4B4C-AB15-6A6751006E35}"/>
              </a:ext>
            </a:extLst>
          </p:cNvPr>
          <p:cNvSpPr/>
          <p:nvPr/>
        </p:nvSpPr>
        <p:spPr>
          <a:xfrm>
            <a:off x="6801283" y="2984724"/>
            <a:ext cx="4898806" cy="951845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CNN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KNN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분류를 통한 유사 이미지 선정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Word2Vec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통한 관련 해시태그 생성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C95C1CD-591C-4CC3-95D6-97F6FFA2640B}"/>
              </a:ext>
            </a:extLst>
          </p:cNvPr>
          <p:cNvSpPr/>
          <p:nvPr/>
        </p:nvSpPr>
        <p:spPr>
          <a:xfrm rot="10800000">
            <a:off x="8470977" y="2473073"/>
            <a:ext cx="1559417" cy="301331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2F43D-2A56-4160-9C40-8F04A8633B6B}"/>
              </a:ext>
            </a:extLst>
          </p:cNvPr>
          <p:cNvSpPr txBox="1"/>
          <p:nvPr/>
        </p:nvSpPr>
        <p:spPr>
          <a:xfrm>
            <a:off x="6634423" y="4993267"/>
            <a:ext cx="5232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이전의 프로젝트 방향은 해당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이미지에 대한 카테고리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종류가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한정되고 태그 확장성이 떨어지는데 반해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 algn="ctr"/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현재의 프로젝트 방향이 이 부분을 해소해줄 것으로 기대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57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73025" y="4973349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이미지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681045" y="149752"/>
            <a:ext cx="2180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0F0F0F"/>
                </a:solidFill>
                <a:latin typeface="Dynalight" panose="03020502030507070A03" pitchFamily="66" charset="0"/>
              </a:rPr>
              <a:t>프로젝트 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3615B0-8B8C-4B16-8976-1B3CDB9B1ACB}"/>
              </a:ext>
            </a:extLst>
          </p:cNvPr>
          <p:cNvGrpSpPr/>
          <p:nvPr/>
        </p:nvGrpSpPr>
        <p:grpSpPr>
          <a:xfrm>
            <a:off x="431765" y="2446483"/>
            <a:ext cx="2239356" cy="2239354"/>
            <a:chOff x="4128475" y="1028700"/>
            <a:chExt cx="2239356" cy="223935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5950EC-391F-4BB6-B03E-E71A1C4DDEDF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F45F02-250C-4171-8820-16FDCC9787C2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21333D4-FB0D-48E3-9B57-BAC1A31522FB}"/>
              </a:ext>
            </a:extLst>
          </p:cNvPr>
          <p:cNvSpPr txBox="1"/>
          <p:nvPr/>
        </p:nvSpPr>
        <p:spPr>
          <a:xfrm>
            <a:off x="487695" y="3335327"/>
            <a:ext cx="212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img.png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DAD609-87A7-4CF5-A60E-CF14FD17350E}"/>
              </a:ext>
            </a:extLst>
          </p:cNvPr>
          <p:cNvGrpSpPr/>
          <p:nvPr/>
        </p:nvGrpSpPr>
        <p:grpSpPr>
          <a:xfrm>
            <a:off x="3756259" y="2051554"/>
            <a:ext cx="1375500" cy="1375499"/>
            <a:chOff x="4128475" y="1028700"/>
            <a:chExt cx="2239356" cy="223935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0EBDB0-1505-4300-A90E-664CFFB8C6F7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20E617-9519-439F-9D16-314960174BCC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57DCB4-12B2-40A6-A911-1B40C7494B00}"/>
              </a:ext>
            </a:extLst>
          </p:cNvPr>
          <p:cNvSpPr txBox="1"/>
          <p:nvPr/>
        </p:nvSpPr>
        <p:spPr>
          <a:xfrm>
            <a:off x="3751901" y="2576183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img1.png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2EDBED-6EEF-44DF-B965-A3D64777F04B}"/>
              </a:ext>
            </a:extLst>
          </p:cNvPr>
          <p:cNvGrpSpPr/>
          <p:nvPr/>
        </p:nvGrpSpPr>
        <p:grpSpPr>
          <a:xfrm>
            <a:off x="5293322" y="2047200"/>
            <a:ext cx="1375500" cy="1375499"/>
            <a:chOff x="4128475" y="1028700"/>
            <a:chExt cx="2239356" cy="223935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F158F82-0F7B-43FE-ACBF-CEE04A3C185F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5561F4E-B376-4BEE-9316-D270DA0554FE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225806-A478-4842-9841-5BF039368574}"/>
              </a:ext>
            </a:extLst>
          </p:cNvPr>
          <p:cNvSpPr txBox="1"/>
          <p:nvPr/>
        </p:nvSpPr>
        <p:spPr>
          <a:xfrm>
            <a:off x="5288964" y="2573366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img2.png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D96F440-E870-4622-ABFA-B414175E1913}"/>
              </a:ext>
            </a:extLst>
          </p:cNvPr>
          <p:cNvGrpSpPr/>
          <p:nvPr/>
        </p:nvGrpSpPr>
        <p:grpSpPr>
          <a:xfrm>
            <a:off x="3751901" y="3601680"/>
            <a:ext cx="1375500" cy="1375499"/>
            <a:chOff x="4128475" y="1028700"/>
            <a:chExt cx="2239356" cy="22393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EE261E3-F2E5-4DE5-9154-04B6D4573536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A4BCF86-721F-492E-B9E2-8DA7F00491B3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C85B9C8-8581-4692-A26E-8AF279877040}"/>
              </a:ext>
            </a:extLst>
          </p:cNvPr>
          <p:cNvSpPr txBox="1"/>
          <p:nvPr/>
        </p:nvSpPr>
        <p:spPr>
          <a:xfrm>
            <a:off x="3751901" y="4132155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img3.png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B08F520-67BA-4949-9D24-5D3FBA726F1D}"/>
              </a:ext>
            </a:extLst>
          </p:cNvPr>
          <p:cNvGrpSpPr/>
          <p:nvPr/>
        </p:nvGrpSpPr>
        <p:grpSpPr>
          <a:xfrm>
            <a:off x="5293321" y="3601682"/>
            <a:ext cx="1375500" cy="1375499"/>
            <a:chOff x="4128475" y="1028700"/>
            <a:chExt cx="2239356" cy="223935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DD79C9A-52E6-484D-9B84-7BE07B92AF84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ED2310-8FC0-407E-AAEC-D23BC0D9C0AF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D1DBF-782E-427E-9A28-596B2D47B894}"/>
              </a:ext>
            </a:extLst>
          </p:cNvPr>
          <p:cNvSpPr txBox="1"/>
          <p:nvPr/>
        </p:nvSpPr>
        <p:spPr>
          <a:xfrm>
            <a:off x="5288964" y="4127846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img4.png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6B5B9-3A76-413B-8697-E414A4C04727}"/>
              </a:ext>
            </a:extLst>
          </p:cNvPr>
          <p:cNvSpPr txBox="1"/>
          <p:nvPr/>
        </p:nvSpPr>
        <p:spPr>
          <a:xfrm>
            <a:off x="3891362" y="5291118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이미지와 유사한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선정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2DCDBF2-9B9D-44DE-9587-BFFDA00C9830}"/>
              </a:ext>
            </a:extLst>
          </p:cNvPr>
          <p:cNvSpPr/>
          <p:nvPr/>
        </p:nvSpPr>
        <p:spPr>
          <a:xfrm>
            <a:off x="2903220" y="3354092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D672644-E107-4DD5-BFA4-8370214CD94C}"/>
              </a:ext>
            </a:extLst>
          </p:cNvPr>
          <p:cNvSpPr/>
          <p:nvPr/>
        </p:nvSpPr>
        <p:spPr>
          <a:xfrm>
            <a:off x="6918677" y="3343051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E9C6E9-2055-4E2A-9B79-6DF5CCE36B84}"/>
              </a:ext>
            </a:extLst>
          </p:cNvPr>
          <p:cNvSpPr/>
          <p:nvPr/>
        </p:nvSpPr>
        <p:spPr>
          <a:xfrm>
            <a:off x="7697744" y="3211545"/>
            <a:ext cx="1599738" cy="646407"/>
          </a:xfrm>
          <a:prstGeom prst="rect">
            <a:avLst/>
          </a:prstGeom>
          <a:noFill/>
          <a:ln w="101600">
            <a:gradFill>
              <a:gsLst>
                <a:gs pos="11000">
                  <a:srgbClr val="BF33B0"/>
                </a:gs>
                <a:gs pos="27000">
                  <a:srgbClr val="624CC8"/>
                </a:gs>
                <a:gs pos="35000">
                  <a:srgbClr val="E6466D"/>
                </a:gs>
                <a:gs pos="80000">
                  <a:srgbClr val="FFB54E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F122FF-5D31-4766-8342-BE428024D29E}"/>
              </a:ext>
            </a:extLst>
          </p:cNvPr>
          <p:cNvSpPr txBox="1"/>
          <p:nvPr/>
        </p:nvSpPr>
        <p:spPr>
          <a:xfrm>
            <a:off x="7433865" y="3303915"/>
            <a:ext cx="212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#hashtag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F325A550-F9A3-48BF-83CA-6A6949E44DD6}"/>
              </a:ext>
            </a:extLst>
          </p:cNvPr>
          <p:cNvSpPr/>
          <p:nvPr/>
        </p:nvSpPr>
        <p:spPr>
          <a:xfrm>
            <a:off x="9461265" y="3343051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5F102D-78A1-4AAF-BEA0-D70C55DB3FC5}"/>
              </a:ext>
            </a:extLst>
          </p:cNvPr>
          <p:cNvSpPr/>
          <p:nvPr/>
        </p:nvSpPr>
        <p:spPr>
          <a:xfrm>
            <a:off x="10296164" y="3190637"/>
            <a:ext cx="1599738" cy="728275"/>
          </a:xfrm>
          <a:prstGeom prst="rect">
            <a:avLst/>
          </a:prstGeom>
          <a:noFill/>
          <a:ln w="101600">
            <a:gradFill>
              <a:gsLst>
                <a:gs pos="11000">
                  <a:srgbClr val="BF33B0"/>
                </a:gs>
                <a:gs pos="27000">
                  <a:srgbClr val="624CC8"/>
                </a:gs>
                <a:gs pos="35000">
                  <a:srgbClr val="E6466D"/>
                </a:gs>
                <a:gs pos="80000">
                  <a:srgbClr val="FFB54E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DDBF6F-C004-4D86-8315-48DB69AAA63A}"/>
              </a:ext>
            </a:extLst>
          </p:cNvPr>
          <p:cNvSpPr txBox="1"/>
          <p:nvPr/>
        </p:nvSpPr>
        <p:spPr>
          <a:xfrm>
            <a:off x="10054879" y="3296295"/>
            <a:ext cx="2082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#recommended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hashtag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7D8685-23FF-4D18-ABE4-D3D3443A8191}"/>
              </a:ext>
            </a:extLst>
          </p:cNvPr>
          <p:cNvSpPr txBox="1"/>
          <p:nvPr/>
        </p:nvSpPr>
        <p:spPr>
          <a:xfrm>
            <a:off x="7001535" y="4258774"/>
            <a:ext cx="2992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개로부터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토큰 설정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543C88-9AF5-4A18-A0FC-57BAC99472BF}"/>
              </a:ext>
            </a:extLst>
          </p:cNvPr>
          <p:cNvSpPr txBox="1"/>
          <p:nvPr/>
        </p:nvSpPr>
        <p:spPr>
          <a:xfrm>
            <a:off x="9765782" y="4178005"/>
            <a:ext cx="2454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공통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토큰의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전환을 반복하며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태그 생성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AE94547-F8A0-4C92-9644-ECDFBE2C07CA}"/>
              </a:ext>
            </a:extLst>
          </p:cNvPr>
          <p:cNvSpPr txBox="1"/>
          <p:nvPr/>
        </p:nvSpPr>
        <p:spPr>
          <a:xfrm>
            <a:off x="2192003" y="1160197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KNN </a:t>
            </a:r>
          </a:p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808A06-4C75-4527-A17C-22A97F6A0A46}"/>
              </a:ext>
            </a:extLst>
          </p:cNvPr>
          <p:cNvSpPr txBox="1"/>
          <p:nvPr/>
        </p:nvSpPr>
        <p:spPr>
          <a:xfrm>
            <a:off x="6583174" y="1158962"/>
            <a:ext cx="1559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Customized</a:t>
            </a:r>
          </a:p>
          <a:p>
            <a:pPr algn="ctr"/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481951-4426-4B6E-8E82-3119C073C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747" r="16831" b="-747"/>
          <a:stretch/>
        </p:blipFill>
        <p:spPr>
          <a:xfrm>
            <a:off x="571202" y="2600960"/>
            <a:ext cx="1960482" cy="19481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DED01C-EBCC-458A-86BC-838CA37CD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9" r="16744"/>
          <a:stretch/>
        </p:blipFill>
        <p:spPr>
          <a:xfrm>
            <a:off x="3836714" y="2149262"/>
            <a:ext cx="1202396" cy="1204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6ACC3B-E50E-48C4-BAF3-BB019FD658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0"/>
          <a:stretch/>
        </p:blipFill>
        <p:spPr>
          <a:xfrm>
            <a:off x="5397500" y="2142086"/>
            <a:ext cx="1185674" cy="1200965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0BC325D-FF0F-4767-B0E8-D4F748FF2F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r="23257"/>
          <a:stretch/>
        </p:blipFill>
        <p:spPr>
          <a:xfrm>
            <a:off x="3835835" y="3696566"/>
            <a:ext cx="1221951" cy="119488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246079C-8635-4A65-B869-9AB33A5BF8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6" r="24558" b="13038"/>
          <a:stretch/>
        </p:blipFill>
        <p:spPr>
          <a:xfrm>
            <a:off x="5393921" y="3709612"/>
            <a:ext cx="1189254" cy="11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4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39995" y="858233"/>
            <a:ext cx="9177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국내 인기 해시태그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Top 100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기준으로 해시태그 한 개당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100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개씩 포스트 수집</a:t>
            </a:r>
            <a:endParaRPr lang="ko-KR" altLang="en-US" sz="2000" dirty="0"/>
          </a:p>
        </p:txBody>
      </p:sp>
      <p:sp>
        <p:nvSpPr>
          <p:cNvPr id="2" name="이등변 삼각형 1"/>
          <p:cNvSpPr/>
          <p:nvPr/>
        </p:nvSpPr>
        <p:spPr>
          <a:xfrm rot="5400000">
            <a:off x="309895" y="96050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717754" y="93811"/>
            <a:ext cx="22813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1. 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데이터 수집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9853E7-00AD-4D49-B487-71E280AD2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4"/>
          <a:stretch/>
        </p:blipFill>
        <p:spPr>
          <a:xfrm>
            <a:off x="363028" y="3012582"/>
            <a:ext cx="3427353" cy="35339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39995" y="1327444"/>
            <a:ext cx="783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 파일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url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장소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본문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본문 댓글 해시태그 수집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308057" y="14213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CE1255-2F3C-4676-A834-4B3FDFFBB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54" y="3012582"/>
            <a:ext cx="3463224" cy="3533974"/>
          </a:xfrm>
          <a:prstGeom prst="rect">
            <a:avLst/>
          </a:prstGeom>
        </p:spPr>
      </p:pic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8D052AF1-23A7-4918-8742-286E61AE8AD1}"/>
              </a:ext>
            </a:extLst>
          </p:cNvPr>
          <p:cNvSpPr/>
          <p:nvPr/>
        </p:nvSpPr>
        <p:spPr>
          <a:xfrm rot="5400000">
            <a:off x="3961392" y="4493383"/>
            <a:ext cx="606494" cy="572372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59ECB-12D7-4D55-AB6C-DE9C26A821C7}"/>
              </a:ext>
            </a:extLst>
          </p:cNvPr>
          <p:cNvSpPr txBox="1"/>
          <p:nvPr/>
        </p:nvSpPr>
        <p:spPr>
          <a:xfrm>
            <a:off x="539995" y="1937733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Selenium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D7803-0E75-4DC6-B2FA-3271E0535F55}"/>
              </a:ext>
            </a:extLst>
          </p:cNvPr>
          <p:cNvSpPr txBox="1"/>
          <p:nvPr/>
        </p:nvSpPr>
        <p:spPr>
          <a:xfrm>
            <a:off x="552695" y="2483833"/>
            <a:ext cx="9232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웹사이트 테스트를 위한 도구로 브라우저 동작 자동화 가능하여 이를 활용하여 동적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크롤링에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활용</a:t>
            </a:r>
            <a:endParaRPr lang="ko-KR" altLang="en-US" sz="20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CEBEC9AC-725F-4BCF-A08F-0944681274C3}"/>
              </a:ext>
            </a:extLst>
          </p:cNvPr>
          <p:cNvSpPr/>
          <p:nvPr/>
        </p:nvSpPr>
        <p:spPr>
          <a:xfrm rot="5400000">
            <a:off x="322595" y="258610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3C2A60-1ED6-4670-ABA9-D85F0F8F9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859" y="1694381"/>
            <a:ext cx="2222500" cy="5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39995" y="1455133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외국어 해시태그 제외</a:t>
            </a:r>
            <a:endParaRPr lang="ko-KR" altLang="en-US" sz="2000" dirty="0"/>
          </a:p>
        </p:txBody>
      </p:sp>
      <p:sp>
        <p:nvSpPr>
          <p:cNvPr id="2" name="이등변 삼각형 1"/>
          <p:cNvSpPr/>
          <p:nvPr/>
        </p:nvSpPr>
        <p:spPr>
          <a:xfrm rot="5400000">
            <a:off x="309895" y="155740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717754" y="93811"/>
            <a:ext cx="2601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2. 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데이터 </a:t>
            </a:r>
            <a:r>
              <a:rPr lang="ko-KR" altLang="en-US" sz="2500" b="1" dirty="0" err="1">
                <a:solidFill>
                  <a:srgbClr val="0F0F0F"/>
                </a:solidFill>
                <a:latin typeface="+mj-ea"/>
                <a:ea typeface="+mj-ea"/>
              </a:rPr>
              <a:t>전처리</a:t>
            </a:r>
            <a:endParaRPr lang="ko-KR" altLang="en-US" sz="2500" b="1" dirty="0">
              <a:solidFill>
                <a:srgbClr val="0F0F0F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38157" y="1916005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해시태그 중 출현 빈도 낮은 경우 제외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308057" y="20182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2E10C-173F-47C4-9125-4909BFE6016A}"/>
              </a:ext>
            </a:extLst>
          </p:cNvPr>
          <p:cNvSpPr txBox="1"/>
          <p:nvPr/>
        </p:nvSpPr>
        <p:spPr>
          <a:xfrm>
            <a:off x="539995" y="85823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해시태그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전처리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F65FA-E754-4D97-9AD2-90D1784ADB67}"/>
              </a:ext>
            </a:extLst>
          </p:cNvPr>
          <p:cNvSpPr txBox="1"/>
          <p:nvPr/>
        </p:nvSpPr>
        <p:spPr>
          <a:xfrm>
            <a:off x="539995" y="252193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태그의 토큰화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ECBED1-5110-46BA-946E-75CBBF5EB4A8}"/>
              </a:ext>
            </a:extLst>
          </p:cNvPr>
          <p:cNvSpPr txBox="1"/>
          <p:nvPr/>
        </p:nvSpPr>
        <p:spPr>
          <a:xfrm>
            <a:off x="552695" y="3068033"/>
            <a:ext cx="6660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하나의 포스트의 다른 태그에 공통으로 포함된 단어를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토큰화하여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처리</a:t>
            </a:r>
            <a:endParaRPr lang="ko-KR" altLang="en-US" sz="20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B17992B-E6BD-4D63-A0A1-5B04B449A3EE}"/>
              </a:ext>
            </a:extLst>
          </p:cNvPr>
          <p:cNvSpPr/>
          <p:nvPr/>
        </p:nvSpPr>
        <p:spPr>
          <a:xfrm rot="5400000">
            <a:off x="322595" y="317030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9CB55-6FA4-4FFB-9D1B-7BE9CEF3646A}"/>
              </a:ext>
            </a:extLst>
          </p:cNvPr>
          <p:cNvSpPr txBox="1"/>
          <p:nvPr/>
        </p:nvSpPr>
        <p:spPr>
          <a:xfrm>
            <a:off x="550857" y="5154505"/>
            <a:ext cx="9605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말뭉치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 생성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형태소 분석 등 자연어 처리를 위한 파이썬 패키지인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Konlpy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에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사용자 친화적인 기능을 추가적으로 지원</a:t>
            </a:r>
            <a:endParaRPr lang="ko-KR" altLang="en-US" sz="2000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C85F3883-09FB-4FF6-8459-6CF50A56B813}"/>
              </a:ext>
            </a:extLst>
          </p:cNvPr>
          <p:cNvSpPr/>
          <p:nvPr/>
        </p:nvSpPr>
        <p:spPr>
          <a:xfrm rot="5400000">
            <a:off x="320757" y="52567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054E2-1FE6-4664-88E3-F00D2CAEF6EF}"/>
              </a:ext>
            </a:extLst>
          </p:cNvPr>
          <p:cNvSpPr txBox="1"/>
          <p:nvPr/>
        </p:nvSpPr>
        <p:spPr>
          <a:xfrm>
            <a:off x="539995" y="4566633"/>
            <a:ext cx="3025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Customized </a:t>
            </a:r>
            <a:r>
              <a:rPr lang="en-US" altLang="ko-KR" sz="2400" b="1" dirty="0" err="1"/>
              <a:t>Konlpy</a:t>
            </a:r>
            <a:endParaRPr lang="ko-KR" altLang="en-US" sz="2400" b="1" dirty="0"/>
          </a:p>
        </p:txBody>
      </p:sp>
      <p:pic>
        <p:nvPicPr>
          <p:cNvPr id="29" name="Picture 4" descr="KoNLPy: 파이썬 한국어 NLP — KoNLPy 0.4.3 documentation">
            <a:extLst>
              <a:ext uri="{FF2B5EF4-FFF2-40B4-BE49-F238E27FC236}">
                <a16:creationId xmlns:a16="http://schemas.microsoft.com/office/drawing/2014/main" id="{D4FB0C18-6D0B-4F05-B661-89A3B50A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58" y="4797465"/>
            <a:ext cx="1476928" cy="185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BDBC32-C819-46A6-A557-83E3EAE01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6" t="37222" r="65926" b="56943"/>
          <a:stretch/>
        </p:blipFill>
        <p:spPr>
          <a:xfrm>
            <a:off x="645981" y="3469802"/>
            <a:ext cx="5618693" cy="8763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654948-9EF1-45EC-8BCD-50D5BD20368D}"/>
              </a:ext>
            </a:extLst>
          </p:cNvPr>
          <p:cNvSpPr txBox="1"/>
          <p:nvPr/>
        </p:nvSpPr>
        <p:spPr>
          <a:xfrm>
            <a:off x="550857" y="5916505"/>
            <a:ext cx="4283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더 효과적인 처리를 위하여 사용자 사전 추가</a:t>
            </a:r>
            <a:endParaRPr lang="ko-KR" altLang="en-US" sz="20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72F8BE3F-1754-46A7-B80A-14E03E034A33}"/>
              </a:ext>
            </a:extLst>
          </p:cNvPr>
          <p:cNvSpPr/>
          <p:nvPr/>
        </p:nvSpPr>
        <p:spPr>
          <a:xfrm rot="5400000">
            <a:off x="320757" y="601877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1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706614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196" y="199913"/>
            <a:ext cx="307974" cy="263104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94" y="186648"/>
            <a:ext cx="344061" cy="3440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3003647" y="93811"/>
            <a:ext cx="6881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3. 1.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 </a:t>
            </a:r>
            <a:r>
              <a:rPr lang="en-US" altLang="ko-KR" sz="2500" b="1" dirty="0">
                <a:solidFill>
                  <a:srgbClr val="0F0F0F"/>
                </a:solidFill>
                <a:latin typeface="+mj-ea"/>
                <a:ea typeface="+mj-ea"/>
              </a:rPr>
              <a:t>k-NN Classifier</a:t>
            </a:r>
            <a:r>
              <a:rPr lang="ko-KR" altLang="en-US" sz="2500" b="1" dirty="0">
                <a:solidFill>
                  <a:srgbClr val="0F0F0F"/>
                </a:solidFill>
                <a:latin typeface="+mj-ea"/>
                <a:ea typeface="+mj-ea"/>
              </a:rPr>
              <a:t>를 통한 유사 이미지 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941533-EBF4-4CD4-81E3-9C908B3C9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4" y="1079178"/>
            <a:ext cx="5984471" cy="41573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57454-716D-43FD-A366-DA13D1D1FAA7}"/>
              </a:ext>
            </a:extLst>
          </p:cNvPr>
          <p:cNvSpPr txBox="1"/>
          <p:nvPr/>
        </p:nvSpPr>
        <p:spPr>
          <a:xfrm>
            <a:off x="6226232" y="1079178"/>
            <a:ext cx="1186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VGG19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5C7B5-C7EC-44C6-B0CC-29040E5CB412}"/>
              </a:ext>
            </a:extLst>
          </p:cNvPr>
          <p:cNvSpPr txBox="1"/>
          <p:nvPr/>
        </p:nvSpPr>
        <p:spPr>
          <a:xfrm>
            <a:off x="6490901" y="1637978"/>
            <a:ext cx="4456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CNN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 중 이미지 분류용 알고리즘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AlexNet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GoogleNet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..)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이미지넷 이미지대회에서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준우승한 모델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57E013E-88FA-49A4-B495-13C462A22A6F}"/>
              </a:ext>
            </a:extLst>
          </p:cNvPr>
          <p:cNvSpPr/>
          <p:nvPr/>
        </p:nvSpPr>
        <p:spPr>
          <a:xfrm rot="5400000">
            <a:off x="6260801" y="174025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31481D-8F71-4364-B06B-874D753D34DB}"/>
              </a:ext>
            </a:extLst>
          </p:cNvPr>
          <p:cNvSpPr txBox="1"/>
          <p:nvPr/>
        </p:nvSpPr>
        <p:spPr>
          <a:xfrm>
            <a:off x="6490901" y="2798027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구성되는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기본적인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CNN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사용하기 쉬운 구조와 좋은 성능을 가짐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924CFFC2-A941-4683-9F58-42599C01E6EF}"/>
              </a:ext>
            </a:extLst>
          </p:cNvPr>
          <p:cNvSpPr/>
          <p:nvPr/>
        </p:nvSpPr>
        <p:spPr>
          <a:xfrm rot="5400000">
            <a:off x="6260801" y="2900301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16F0CB-8F1D-41A2-B097-C435CCA41FAF}"/>
              </a:ext>
            </a:extLst>
          </p:cNvPr>
          <p:cNvSpPr txBox="1"/>
          <p:nvPr/>
        </p:nvSpPr>
        <p:spPr>
          <a:xfrm>
            <a:off x="6490901" y="3703380"/>
            <a:ext cx="464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 X 3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작은 필터를 사용한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연속으로 거침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85EF36AB-575D-49D2-8F35-611E6D68189E}"/>
              </a:ext>
            </a:extLst>
          </p:cNvPr>
          <p:cNvSpPr/>
          <p:nvPr/>
        </p:nvSpPr>
        <p:spPr>
          <a:xfrm rot="5400000">
            <a:off x="6260801" y="3805654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812BC0-AC29-41E1-A85C-534055E40EE8}"/>
              </a:ext>
            </a:extLst>
          </p:cNvPr>
          <p:cNvSpPr txBox="1"/>
          <p:nvPr/>
        </p:nvSpPr>
        <p:spPr>
          <a:xfrm>
            <a:off x="6490901" y="5345681"/>
            <a:ext cx="4363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ImageNet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데이터셋 분류학습이 완료된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VGG19</a:t>
            </a: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불러올 수 있음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A827CF4D-6EFD-4A29-854C-5AAEB1EDBFD5}"/>
              </a:ext>
            </a:extLst>
          </p:cNvPr>
          <p:cNvSpPr/>
          <p:nvPr/>
        </p:nvSpPr>
        <p:spPr>
          <a:xfrm rot="5400000">
            <a:off x="6260801" y="5447955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76F087-CB82-483A-8B1E-1FF678B3BFCA}"/>
              </a:ext>
            </a:extLst>
          </p:cNvPr>
          <p:cNvSpPr txBox="1"/>
          <p:nvPr/>
        </p:nvSpPr>
        <p:spPr>
          <a:xfrm>
            <a:off x="6490901" y="4521051"/>
            <a:ext cx="558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2~4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 연속으로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두어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크기를 절반으로 줄이는 처리 반복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8FD4160-BB30-4422-AC1E-1E82D0E383E5}"/>
              </a:ext>
            </a:extLst>
          </p:cNvPr>
          <p:cNvSpPr/>
          <p:nvPr/>
        </p:nvSpPr>
        <p:spPr>
          <a:xfrm rot="5400000">
            <a:off x="6260801" y="4623325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33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710</Words>
  <Application>Microsoft Office PowerPoint</Application>
  <PresentationFormat>와이드스크린</PresentationFormat>
  <Paragraphs>131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Dynalight</vt:lpstr>
      <vt:lpstr>나눔바른펜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김연재</dc:creator>
  <cp:lastModifiedBy>김 연재</cp:lastModifiedBy>
  <cp:revision>57</cp:revision>
  <dcterms:created xsi:type="dcterms:W3CDTF">2019-10-10T07:46:12Z</dcterms:created>
  <dcterms:modified xsi:type="dcterms:W3CDTF">2021-02-25T10:20:04Z</dcterms:modified>
</cp:coreProperties>
</file>